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68" r:id="rId12"/>
    <p:sldId id="269" r:id="rId13"/>
    <p:sldId id="271" r:id="rId14"/>
    <p:sldId id="272" r:id="rId15"/>
    <p:sldId id="273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93" r:id="rId26"/>
    <p:sldId id="284" r:id="rId27"/>
    <p:sldId id="285" r:id="rId28"/>
    <p:sldId id="286" r:id="rId29"/>
    <p:sldId id="294" r:id="rId30"/>
    <p:sldId id="287" r:id="rId31"/>
    <p:sldId id="288" r:id="rId32"/>
    <p:sldId id="289" r:id="rId33"/>
    <p:sldId id="295" r:id="rId34"/>
    <p:sldId id="296" r:id="rId35"/>
    <p:sldId id="297" r:id="rId36"/>
    <p:sldId id="290" r:id="rId37"/>
    <p:sldId id="291" r:id="rId38"/>
    <p:sldId id="292" r:id="rId39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na Schmitt" initials="HS" lastIdx="1" clrIdx="0">
    <p:extLst>
      <p:ext uri="{19B8F6BF-5375-455C-9EA6-DF929625EA0E}">
        <p15:presenceInfo xmlns:p15="http://schemas.microsoft.com/office/powerpoint/2012/main" userId="S-1-5-21-945558151-541155741-1648912389-31314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9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38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231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30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1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15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957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06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5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42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73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227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37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521C5-518E-4FB0-9737-7E1BA534A270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7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media1.mp3"/><Relationship Id="rId7" Type="http://schemas.openxmlformats.org/officeDocument/2006/relationships/image" Target="../media/image2.wmf"/><Relationship Id="rId2" Type="http://schemas.microsoft.com/office/2007/relationships/media" Target="../media/media1.mp3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12.png"/><Relationship Id="rId4" Type="http://schemas.openxmlformats.org/officeDocument/2006/relationships/image" Target="../media/image1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32</a:t>
            </a:r>
            <a:r>
              <a:rPr lang="en-US" baseline="30000" dirty="0"/>
              <a:t>nd</a:t>
            </a:r>
            <a:r>
              <a:rPr lang="en-US" dirty="0"/>
              <a:t> Annual</a:t>
            </a:r>
            <a:br>
              <a:rPr lang="en-US" dirty="0"/>
            </a:br>
            <a:r>
              <a:rPr lang="en-US" dirty="0"/>
              <a:t>John O’Bryan </a:t>
            </a:r>
            <a:br>
              <a:rPr lang="en-US" dirty="0"/>
            </a:br>
            <a:r>
              <a:rPr lang="en-US" dirty="0"/>
              <a:t>Mathematics Contest</a:t>
            </a:r>
            <a:br>
              <a:rPr lang="en-US" dirty="0"/>
            </a:b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Two-Person Speed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07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/>
          </a:bodyPr>
          <a:lstStyle/>
          <a:p>
            <a:r>
              <a:rPr lang="en-US" sz="5400" b="1" dirty="0"/>
              <a:t>Question 3    (NO CALCULATORS)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969C2F15-8EB3-449F-ADE2-59B78ADA9AD9}"/>
                  </a:ext>
                </a:extLst>
              </p:cNvPr>
              <p:cNvSpPr/>
              <p:nvPr/>
            </p:nvSpPr>
            <p:spPr>
              <a:xfrm>
                <a:off x="1162301" y="1236196"/>
                <a:ext cx="9784593" cy="40443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3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Let </a:t>
                </a:r>
                <a:r>
                  <a:rPr lang="en-US" sz="3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</a:t>
                </a:r>
                <a:r>
                  <a:rPr lang="en-US" sz="3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be the numerical remainder when dividing</a:t>
                </a:r>
              </a:p>
              <a:p>
                <a:pPr lvl="0"/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+4</m:t>
                    </m:r>
                    <m:sSup>
                      <m:sSupPr>
                        <m:ctrlPr>
                          <a:rPr lang="en-US" sz="4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−6</m:t>
                    </m:r>
                    <m:sSup>
                      <m:sSup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+31</m:t>
                    </m:r>
                    <m:r>
                      <a:rPr lang="en-US" sz="32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−15</m:t>
                    </m:r>
                  </m:oMath>
                </a14:m>
                <a:r>
                  <a:rPr lang="en-US" sz="3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by </a:t>
                </a:r>
                <a14:m>
                  <m:oMath xmlns:m="http://schemas.openxmlformats.org/officeDocument/2006/math"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32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−4)</m:t>
                    </m:r>
                  </m:oMath>
                </a14:m>
                <a:r>
                  <a:rPr lang="en-US" sz="3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</a:p>
              <a:p>
                <a:pPr lvl="0"/>
                <a:endParaRPr lang="en-US" sz="32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lvl="0"/>
                <a:r>
                  <a:rPr lang="en-US" sz="3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For all real numbers </a:t>
                </a:r>
                <a:r>
                  <a:rPr lang="en-US" sz="3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 </a:t>
                </a:r>
                <a:r>
                  <a:rPr lang="en-US" sz="3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and </a:t>
                </a:r>
                <a:r>
                  <a:rPr lang="en-US" sz="32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n-US" sz="3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3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</a:p>
              <a:p>
                <a:pPr lvl="0"/>
                <a:r>
                  <a:rPr lang="en-US" sz="3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=5</m:t>
                    </m:r>
                  </m:oMath>
                </a14:m>
                <a:r>
                  <a:rPr lang="en-US" sz="3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let </a:t>
                </a:r>
                <a14:m>
                  <m:oMath xmlns:m="http://schemas.openxmlformats.org/officeDocument/2006/math"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e>
                    </m:d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</m:oMath>
                </a14:m>
                <a:r>
                  <a:rPr lang="en-US" sz="3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</a:p>
              <a:p>
                <a:pPr lvl="0"/>
                <a:endParaRPr lang="en-US" sz="32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lvl="0"/>
                <a:r>
                  <a:rPr lang="en-US" sz="3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3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</a:t>
                </a:r>
                <a:endParaRPr lang="en-US" sz="32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969C2F15-8EB3-449F-ADE2-59B78ADA9A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2301" y="1236196"/>
                <a:ext cx="9784593" cy="4044377"/>
              </a:xfrm>
              <a:prstGeom prst="rect">
                <a:avLst/>
              </a:prstGeom>
              <a:blipFill>
                <a:blip r:embed="rId5"/>
                <a:stretch>
                  <a:fillRect l="-1620" t="-2112" r="-748" b="-39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9262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2655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3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/>
              <a:t>560</a:t>
            </a:r>
          </a:p>
        </p:txBody>
      </p:sp>
    </p:spTree>
    <p:extLst>
      <p:ext uri="{BB962C8B-B14F-4D97-AF65-F5344CB8AC3E}">
        <p14:creationId xmlns:p14="http://schemas.microsoft.com/office/powerpoint/2010/main" val="2622851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/>
          </a:bodyPr>
          <a:lstStyle/>
          <a:p>
            <a:r>
              <a:rPr lang="en-US" sz="5400" b="1" dirty="0"/>
              <a:t>Question 4    (NO CALCULATORS)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8199A5A-0042-4FB3-9628-E708DD57B111}"/>
                  </a:ext>
                </a:extLst>
              </p:cNvPr>
              <p:cNvSpPr/>
              <p:nvPr/>
            </p:nvSpPr>
            <p:spPr>
              <a:xfrm>
                <a:off x="855945" y="1243053"/>
                <a:ext cx="11000936" cy="35480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endParaRPr lang="en-US" sz="6000" i="1" dirty="0">
                  <a:effectLst/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600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60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3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e>
                                <m:r>
                                  <a:rPr lang="en-US" sz="3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3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3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6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60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3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3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3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e>
                                <m:r>
                                  <a:rPr lang="en-US" sz="3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3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6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60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3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sz="3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3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</m:e>
                              <m:e>
                                <m:r>
                                  <a:rPr lang="en-US" sz="3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3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endParaRPr lang="en-US" sz="3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lvl="0"/>
                <a:r>
                  <a:rPr lang="en-US" sz="3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				Find the value of </a:t>
                </a:r>
                <a14:m>
                  <m:oMath xmlns:m="http://schemas.openxmlformats.org/officeDocument/2006/math">
                    <m:r>
                      <a:rPr lang="en-US" sz="3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3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3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n-US" sz="3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	</a:t>
                </a:r>
                <a:endParaRPr lang="en-US" sz="60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8199A5A-0042-4FB3-9628-E708DD57B1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945" y="1243053"/>
                <a:ext cx="11000936" cy="3548023"/>
              </a:xfrm>
              <a:prstGeom prst="rect">
                <a:avLst/>
              </a:prstGeom>
              <a:blipFill>
                <a:blip r:embed="rId5"/>
                <a:stretch>
                  <a:fillRect b="-51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833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5373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4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r>
              <a:rPr lang="en-US" sz="4300" dirty="0"/>
              <a:t>You may use calculators beginning with the next question.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85ECD9-0D64-4349-9AA4-AEDC0DF0CDA2}"/>
              </a:ext>
            </a:extLst>
          </p:cNvPr>
          <p:cNvSpPr txBox="1"/>
          <p:nvPr/>
        </p:nvSpPr>
        <p:spPr>
          <a:xfrm>
            <a:off x="838200" y="1573491"/>
            <a:ext cx="101257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698089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Question 5    </a:t>
            </a:r>
            <a:r>
              <a:rPr lang="en-US" b="1" dirty="0"/>
              <a:t>(CALCULATORS ALLOWED)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2D0727B-C971-4CA4-81DF-7B1CC3AA65F9}"/>
              </a:ext>
            </a:extLst>
          </p:cNvPr>
          <p:cNvSpPr/>
          <p:nvPr/>
        </p:nvSpPr>
        <p:spPr>
          <a:xfrm>
            <a:off x="958788" y="1241163"/>
            <a:ext cx="1046677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A sum of $5,000 is invested at an interest rate of 10% annual percentage rate. If compounded quarterly, in how many years will that sum be worth at least $24,000.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322178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76895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5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1552457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Question 6    </a:t>
            </a:r>
            <a:r>
              <a:rPr lang="en-US" b="1" dirty="0"/>
              <a:t>(CALCULATORS ALLOWED)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BAE92C9-F597-4D50-AAB7-5F6A3E764934}"/>
                  </a:ext>
                </a:extLst>
              </p:cNvPr>
              <p:cNvSpPr/>
              <p:nvPr/>
            </p:nvSpPr>
            <p:spPr>
              <a:xfrm>
                <a:off x="1408586" y="1302939"/>
                <a:ext cx="8994453" cy="3830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</m:oMath>
                </a14:m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be the sum of all positive integers </a:t>
                </a:r>
                <a:r>
                  <a:rPr lang="en-US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such that 	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d>
                      <m:dPr>
                        <m:ctrlPr>
                          <a:rPr lang="en-US" sz="48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48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−15</m:t>
                        </m:r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+32</m:t>
                        </m:r>
                      </m:e>
                    </m:d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&lt;0</m:t>
                    </m:r>
                  </m:oMath>
                </a14:m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</a:p>
              <a:p>
                <a:pPr lvl="0"/>
                <a:endParaRPr lang="en-US" sz="28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lvl="0"/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𝑤</m:t>
                    </m:r>
                  </m:oMath>
                </a14:m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be the length of a radius of a circle whose circumference contains the same number of units as its area contains square units. </a:t>
                </a:r>
              </a:p>
              <a:p>
                <a:pPr lvl="0"/>
                <a:endParaRPr lang="en-US" sz="28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lvl="0"/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𝑤</m:t>
                    </m:r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en-US" sz="48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BAE92C9-F597-4D50-AAB7-5F6A3E7649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8586" y="1302939"/>
                <a:ext cx="8994453" cy="3830216"/>
              </a:xfrm>
              <a:prstGeom prst="rect">
                <a:avLst/>
              </a:prstGeom>
              <a:blipFill>
                <a:blip r:embed="rId5"/>
                <a:stretch>
                  <a:fillRect l="-1355" t="-1752" b="-33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581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6638"/>
          </a:xfrm>
        </p:spPr>
        <p:txBody>
          <a:bodyPr>
            <a:normAutofit fontScale="77500" lnSpcReduction="20000"/>
          </a:bodyPr>
          <a:lstStyle/>
          <a:p>
            <a:pPr marL="571500" indent="-342900">
              <a:lnSpc>
                <a:spcPct val="120000"/>
              </a:lnSpc>
            </a:pPr>
            <a:r>
              <a:rPr lang="en-US" sz="3600" dirty="0"/>
              <a:t>Eight Questions; Three Minutes Each</a:t>
            </a:r>
          </a:p>
          <a:p>
            <a:pPr marL="571500" indent="-342900">
              <a:lnSpc>
                <a:spcPct val="120000"/>
              </a:lnSpc>
            </a:pPr>
            <a:r>
              <a:rPr lang="en-US" sz="3600" b="1" u="sng" dirty="0"/>
              <a:t>NO CALCULATORS</a:t>
            </a:r>
            <a:r>
              <a:rPr lang="en-US" sz="3600" dirty="0"/>
              <a:t> on the First Four Questions!</a:t>
            </a:r>
          </a:p>
          <a:p>
            <a:pPr marL="571500" indent="-342900">
              <a:lnSpc>
                <a:spcPct val="120000"/>
              </a:lnSpc>
            </a:pPr>
            <a:r>
              <a:rPr lang="en-US" sz="3600" dirty="0"/>
              <a:t>One Answer Submission Allowed Per Question; To Submit, Fold Answer Sheet and Hold Above Your Head for the Proctor; Answer must be submitted within 5 seconds of timer in order to count.</a:t>
            </a:r>
          </a:p>
          <a:p>
            <a:pPr marL="571500" indent="-342900">
              <a:lnSpc>
                <a:spcPct val="120000"/>
              </a:lnSpc>
            </a:pPr>
            <a:r>
              <a:rPr lang="en-US" sz="3600" dirty="0"/>
              <a:t>Scoring (Each Problem)</a:t>
            </a:r>
          </a:p>
          <a:p>
            <a:pPr marL="1028700" lvl="1" indent="-342900">
              <a:lnSpc>
                <a:spcPct val="120000"/>
              </a:lnSpc>
            </a:pPr>
            <a:r>
              <a:rPr lang="en-US" sz="3600" dirty="0"/>
              <a:t>First Correct Answer = 7 points</a:t>
            </a:r>
          </a:p>
          <a:p>
            <a:pPr marL="1028700" lvl="1" indent="-342900">
              <a:lnSpc>
                <a:spcPct val="120000"/>
              </a:lnSpc>
            </a:pPr>
            <a:r>
              <a:rPr lang="en-US" sz="3600" dirty="0"/>
              <a:t>Second Correct Answer = 5 points</a:t>
            </a:r>
          </a:p>
          <a:p>
            <a:pPr marL="1028700" lvl="1" indent="-342900">
              <a:lnSpc>
                <a:spcPct val="120000"/>
              </a:lnSpc>
            </a:pPr>
            <a:r>
              <a:rPr lang="en-US" sz="3600" dirty="0"/>
              <a:t>All Other Correct Answers = 3 points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3283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96188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6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/>
              <a:t>78</a:t>
            </a:r>
          </a:p>
          <a:p>
            <a:pPr marL="0" indent="0">
              <a:buNone/>
            </a:pP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0776030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Question 7    </a:t>
            </a:r>
            <a:r>
              <a:rPr lang="en-US" b="1" dirty="0"/>
              <a:t>(CALCULATORS ALLOWED)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5C2454B-D407-4A38-A8FC-59DBCD2F1930}"/>
                  </a:ext>
                </a:extLst>
              </p:cNvPr>
              <p:cNvSpPr/>
              <p:nvPr/>
            </p:nvSpPr>
            <p:spPr>
              <a:xfrm>
                <a:off x="1784437" y="1323141"/>
                <a:ext cx="8646824" cy="26186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4000" dirty="0"/>
                  <a:t>Let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4000" dirty="0"/>
                  <a:t> and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4000" dirty="0"/>
                  <a:t> be positive integers where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4000" dirty="0"/>
                  <a:t>. Find the number of distinct ordered pairs (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4000" dirty="0"/>
                  <a:t>) that exist such that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rad>
                    <m:r>
                      <a:rPr lang="en-US" sz="4000" i="1"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rad>
                    <m:r>
                      <a:rPr lang="en-US" sz="4000" i="1">
                        <a:latin typeface="Cambria Math" panose="02040503050406030204" pitchFamily="18" charset="0"/>
                      </a:rPr>
                      <m:t>=27</m:t>
                    </m:r>
                  </m:oMath>
                </a14:m>
                <a:endParaRPr lang="en-US" sz="60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5C2454B-D407-4A38-A8FC-59DBCD2F19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4437" y="1323141"/>
                <a:ext cx="8646824" cy="2618666"/>
              </a:xfrm>
              <a:prstGeom prst="rect">
                <a:avLst/>
              </a:prstGeom>
              <a:blipFill>
                <a:blip r:embed="rId5"/>
                <a:stretch>
                  <a:fillRect l="-2539" t="-41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8296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27531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7 (Answer)</a:t>
            </a:r>
          </a:p>
        </p:txBody>
      </p:sp>
      <p:sp>
        <p:nvSpPr>
          <p:cNvPr id="5" name="Rectangle 4"/>
          <p:cNvSpPr/>
          <p:nvPr/>
        </p:nvSpPr>
        <p:spPr>
          <a:xfrm>
            <a:off x="1112425" y="1690688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/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32055180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5425" y="882650"/>
            <a:ext cx="95631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/>
              <a:t>Question 8 will be the final question.  Proctors will keep and total your answer sheets after you submit this question.  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/>
              <a:t>Please remain in your seats until totals have been verified, as ties among the top three positions would be broken with tie-breaker questions.</a:t>
            </a:r>
          </a:p>
        </p:txBody>
      </p:sp>
    </p:spTree>
    <p:extLst>
      <p:ext uri="{BB962C8B-B14F-4D97-AF65-F5344CB8AC3E}">
        <p14:creationId xmlns:p14="http://schemas.microsoft.com/office/powerpoint/2010/main" val="33124045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Question 8    </a:t>
            </a:r>
            <a:r>
              <a:rPr lang="en-US" b="1" dirty="0"/>
              <a:t>(CALCULATORS ALLOWED)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3D7D47F-BA93-4E80-9549-2BB4EE96542C}"/>
              </a:ext>
            </a:extLst>
          </p:cNvPr>
          <p:cNvSpPr/>
          <p:nvPr/>
        </p:nvSpPr>
        <p:spPr>
          <a:xfrm>
            <a:off x="995706" y="1343319"/>
            <a:ext cx="104667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dirty="0"/>
              <a:t>Let the volume of a cone with its height equal to its radius be 576π. The area of its base is </a:t>
            </a:r>
            <a:r>
              <a:rPr lang="en-US" sz="3600" i="1" dirty="0"/>
              <a:t>k</a:t>
            </a:r>
            <a:r>
              <a:rPr lang="en-US" sz="3600" dirty="0"/>
              <a:t>π. </a:t>
            </a:r>
          </a:p>
          <a:p>
            <a:pPr lvl="0"/>
            <a:endParaRPr lang="en-US" sz="3600" dirty="0"/>
          </a:p>
          <a:p>
            <a:pPr lvl="0"/>
            <a:r>
              <a:rPr lang="en-US" sz="3600" dirty="0"/>
              <a:t>Let the diagonal of a cube be of length 15. The area of one of its sides is </a:t>
            </a:r>
            <a:r>
              <a:rPr lang="en-US" sz="3600" i="1" dirty="0"/>
              <a:t>j</a:t>
            </a:r>
            <a:r>
              <a:rPr lang="en-US" sz="3600" dirty="0"/>
              <a:t>. </a:t>
            </a:r>
          </a:p>
          <a:p>
            <a:pPr lvl="0"/>
            <a:endParaRPr lang="en-US" sz="3600" dirty="0"/>
          </a:p>
          <a:p>
            <a:pPr lvl="0"/>
            <a:r>
              <a:rPr lang="en-US" sz="3600" dirty="0"/>
              <a:t>Find the product </a:t>
            </a:r>
            <a:r>
              <a:rPr lang="en-US" sz="3600" i="1" dirty="0" err="1"/>
              <a:t>jk</a:t>
            </a:r>
            <a:r>
              <a:rPr lang="en-US" sz="3600" dirty="0"/>
              <a:t>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80302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12810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8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/>
              <a:t>10800</a:t>
            </a:r>
          </a:p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r>
              <a:rPr lang="en-US" sz="4800" dirty="0"/>
              <a:t>This ends the competition unless there are ties; please remain while proctors total the scores. </a:t>
            </a:r>
          </a:p>
        </p:txBody>
      </p:sp>
    </p:spTree>
    <p:extLst>
      <p:ext uri="{BB962C8B-B14F-4D97-AF65-F5344CB8AC3E}">
        <p14:creationId xmlns:p14="http://schemas.microsoft.com/office/powerpoint/2010/main" val="16851486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2826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The Next Slide Begins The Competition.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This is a timer example: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5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58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Tiebreaker 1 </a:t>
            </a:r>
            <a:r>
              <a:rPr lang="en-US" b="1" dirty="0"/>
              <a:t>(CALCULATORS ALLOWED)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97966" y="2494720"/>
            <a:ext cx="2914045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37AF36-066D-46ED-AF31-4702D3404AD2}"/>
              </a:ext>
            </a:extLst>
          </p:cNvPr>
          <p:cNvSpPr/>
          <p:nvPr/>
        </p:nvSpPr>
        <p:spPr>
          <a:xfrm>
            <a:off x="753240" y="1135134"/>
            <a:ext cx="107092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dirty="0"/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an integer such that 7 ≤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 21, find the sum of all distinct values for i such that 441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square of an integer.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739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00084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T1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/>
              <a:t>210</a:t>
            </a:r>
          </a:p>
        </p:txBody>
      </p:sp>
    </p:spTree>
    <p:extLst>
      <p:ext uri="{BB962C8B-B14F-4D97-AF65-F5344CB8AC3E}">
        <p14:creationId xmlns:p14="http://schemas.microsoft.com/office/powerpoint/2010/main" val="41319535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Tiebreaker 2 </a:t>
            </a:r>
            <a:r>
              <a:rPr lang="en-US" b="1" dirty="0"/>
              <a:t>(CALCULATORS ALLOWED)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F54747D-2D26-4956-9B91-A95D455D4210}"/>
              </a:ext>
            </a:extLst>
          </p:cNvPr>
          <p:cNvSpPr/>
          <p:nvPr/>
        </p:nvSpPr>
        <p:spPr>
          <a:xfrm>
            <a:off x="1232651" y="1772521"/>
            <a:ext cx="935840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Find the value of                 .  </a:t>
            </a:r>
          </a:p>
          <a:p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Give your answer as an exact decimal. </a:t>
            </a:r>
          </a:p>
          <a:p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8216AA3-795F-4B5B-8059-1F3F2D8047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03A7B142-B2F6-47DA-BE8C-0784C8BD8D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658885"/>
              </p:ext>
            </p:extLst>
          </p:nvPr>
        </p:nvGraphicFramePr>
        <p:xfrm>
          <a:off x="4572000" y="1571625"/>
          <a:ext cx="1781175" cy="1066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6" imgW="850680" imgH="507960" progId="Equation.DSMT4">
                  <p:embed/>
                </p:oleObj>
              </mc:Choice>
              <mc:Fallback>
                <p:oleObj name="Equation" r:id="rId6" imgW="850680" imgH="5079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571625"/>
                        <a:ext cx="1781175" cy="1066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508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38091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T2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/>
              <a:t>22.5</a:t>
            </a:r>
          </a:p>
        </p:txBody>
      </p:sp>
    </p:spTree>
    <p:extLst>
      <p:ext uri="{BB962C8B-B14F-4D97-AF65-F5344CB8AC3E}">
        <p14:creationId xmlns:p14="http://schemas.microsoft.com/office/powerpoint/2010/main" val="34528905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Tiebreaker 3 </a:t>
            </a:r>
            <a:r>
              <a:rPr lang="en-US" b="1" dirty="0"/>
              <a:t>(CALCULATORS ALLOWED)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F54747D-2D26-4956-9B91-A95D455D4210}"/>
                  </a:ext>
                </a:extLst>
              </p:cNvPr>
              <p:cNvSpPr/>
              <p:nvPr/>
            </p:nvSpPr>
            <p:spPr>
              <a:xfrm>
                <a:off x="1232651" y="1772521"/>
                <a:ext cx="9358409" cy="1212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dirty="0"/>
                  <a:t>Find the sum of the solutions to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3600" i="1">
                        <a:latin typeface="Cambria Math" panose="02040503050406030204" pitchFamily="18" charset="0"/>
                      </a:rPr>
                      <m:t>+4</m:t>
                    </m:r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600" i="1">
                        <a:latin typeface="Cambria Math" panose="02040503050406030204" pitchFamily="18" charset="0"/>
                      </a:rPr>
                      <m:t>−9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−36=0</m:t>
                    </m:r>
                  </m:oMath>
                </a14:m>
                <a:r>
                  <a:rPr lang="en-US" sz="3600" dirty="0"/>
                  <a:t>.</a:t>
                </a:r>
                <a:endParaRPr lang="en-US" sz="960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F54747D-2D26-4956-9B91-A95D455D42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2651" y="1772521"/>
                <a:ext cx="9358409" cy="1212896"/>
              </a:xfrm>
              <a:prstGeom prst="rect">
                <a:avLst/>
              </a:prstGeom>
              <a:blipFill>
                <a:blip r:embed="rId5"/>
                <a:stretch>
                  <a:fillRect l="-1954" t="-8040" b="-18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539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3496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T3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>
                <a:ea typeface="Batang" panose="02030600000101010101" pitchFamily="18" charset="-127"/>
                <a:cs typeface="Calibri" panose="020F0502020204030204" pitchFamily="34" charset="0"/>
              </a:rPr>
              <a:t>-4</a:t>
            </a:r>
          </a:p>
        </p:txBody>
      </p:sp>
    </p:spTree>
    <p:extLst>
      <p:ext uri="{BB962C8B-B14F-4D97-AF65-F5344CB8AC3E}">
        <p14:creationId xmlns:p14="http://schemas.microsoft.com/office/powerpoint/2010/main" val="2347926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/>
          </a:bodyPr>
          <a:lstStyle/>
          <a:p>
            <a:r>
              <a:rPr lang="en-US" sz="5400" b="1" dirty="0"/>
              <a:t>Question 1    (NO CALCULATORS)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27A4B14-10F2-4190-A911-604072FE470A}"/>
                  </a:ext>
                </a:extLst>
              </p:cNvPr>
              <p:cNvSpPr txBox="1"/>
              <p:nvPr/>
            </p:nvSpPr>
            <p:spPr>
              <a:xfrm>
                <a:off x="1134176" y="1166842"/>
                <a:ext cx="9465762" cy="22221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3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54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</m:t>
                    </m:r>
                    <m:sSup>
                      <m:sSupPr>
                        <m:ctrlPr>
                          <a:rPr lang="en-US" sz="5400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−5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+3</m:t>
                    </m:r>
                  </m:oMath>
                </a14:m>
                <a:r>
                  <a:rPr lang="en-US" sz="3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en-US" sz="54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−6</m:t>
                    </m:r>
                  </m:oMath>
                </a14:m>
                <a:r>
                  <a:rPr lang="en-US" sz="3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  <a:p>
                <a:pPr lvl="0"/>
                <a:r>
                  <a:rPr lang="en-US" sz="3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54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sz="54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e>
                        </m:d>
                      </m:e>
                    </m:d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54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d>
                    <m:r>
                      <a:rPr lang="en-US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3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  <a:endParaRPr lang="en-US" sz="5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27A4B14-10F2-4190-A911-604072FE47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4176" y="1166842"/>
                <a:ext cx="9465762" cy="2222147"/>
              </a:xfrm>
              <a:prstGeom prst="rect">
                <a:avLst/>
              </a:prstGeom>
              <a:blipFill>
                <a:blip r:embed="rId5"/>
                <a:stretch>
                  <a:fillRect l="-16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596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6296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1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/>
              <a:t>252</a:t>
            </a:r>
          </a:p>
        </p:txBody>
      </p:sp>
    </p:spTree>
    <p:extLst>
      <p:ext uri="{BB962C8B-B14F-4D97-AF65-F5344CB8AC3E}">
        <p14:creationId xmlns:p14="http://schemas.microsoft.com/office/powerpoint/2010/main" val="2535958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/>
          </a:bodyPr>
          <a:lstStyle/>
          <a:p>
            <a:r>
              <a:rPr lang="en-US" sz="5400" b="1" dirty="0"/>
              <a:t>Question 2    (NO CALCULATORS)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4AB41EF-F406-4FF8-A57D-4653112D4B5F}"/>
                  </a:ext>
                </a:extLst>
              </p:cNvPr>
              <p:cNvSpPr/>
              <p:nvPr/>
            </p:nvSpPr>
            <p:spPr>
              <a:xfrm>
                <a:off x="807874" y="1387034"/>
                <a:ext cx="10349804" cy="24117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3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An ellipse has an equation of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54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3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3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−4)</m:t>
                            </m:r>
                          </m:e>
                          <m:sup>
                            <m:r>
                              <a:rPr lang="en-US" sz="3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256</m:t>
                        </m:r>
                      </m:den>
                    </m:f>
                    <m:r>
                      <a:rPr lang="en-US" sz="3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5400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54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3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sz="3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+3)</m:t>
                            </m:r>
                          </m:e>
                          <m:sup>
                            <m:r>
                              <a:rPr lang="en-US" sz="3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361</m:t>
                        </m:r>
                      </m:den>
                    </m:f>
                    <m:r>
                      <a:rPr lang="en-US" sz="3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</m:t>
                    </m:r>
                  </m:oMath>
                </a14:m>
                <a:r>
                  <a:rPr lang="en-US" sz="3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</a:p>
              <a:p>
                <a:pPr lvl="0"/>
                <a:r>
                  <a:rPr lang="en-US" sz="3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 area of this ellipse can be expressed in the form of </a:t>
                </a:r>
                <a14:m>
                  <m:oMath xmlns:m="http://schemas.openxmlformats.org/officeDocument/2006/math">
                    <m:r>
                      <a:rPr lang="en-US" sz="3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sz="3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sz="3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Find the value of </a:t>
                </a:r>
                <a14:m>
                  <m:oMath xmlns:m="http://schemas.openxmlformats.org/officeDocument/2006/math">
                    <m:r>
                      <a:rPr lang="en-US" sz="3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en-US" sz="3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en-US" sz="54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4AB41EF-F406-4FF8-A57D-4653112D4B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874" y="1387034"/>
                <a:ext cx="10349804" cy="2411750"/>
              </a:xfrm>
              <a:prstGeom prst="rect">
                <a:avLst/>
              </a:prstGeom>
              <a:blipFill>
                <a:blip r:embed="rId5"/>
                <a:stretch>
                  <a:fillRect l="-1827" r="-1532" b="-8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355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9382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2 (Answer)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1216</a:t>
            </a:r>
          </a:p>
        </p:txBody>
      </p:sp>
    </p:spTree>
    <p:extLst>
      <p:ext uri="{BB962C8B-B14F-4D97-AF65-F5344CB8AC3E}">
        <p14:creationId xmlns:p14="http://schemas.microsoft.com/office/powerpoint/2010/main" val="3481915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</TotalTime>
  <Words>692</Words>
  <Application>Microsoft Office PowerPoint</Application>
  <PresentationFormat>Widescreen</PresentationFormat>
  <Paragraphs>90</Paragraphs>
  <Slides>38</Slides>
  <Notes>0</Notes>
  <HiddenSlides>0</HiddenSlides>
  <MMClips>12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</vt:lpstr>
      <vt:lpstr>Calibri</vt:lpstr>
      <vt:lpstr>Calibri Light</vt:lpstr>
      <vt:lpstr>Cambria Math</vt:lpstr>
      <vt:lpstr>Times New Roman</vt:lpstr>
      <vt:lpstr>Office Theme</vt:lpstr>
      <vt:lpstr>Equation</vt:lpstr>
      <vt:lpstr>32nd Annual John O’Bryan  Mathematics Contest </vt:lpstr>
      <vt:lpstr>Basic Rules</vt:lpstr>
      <vt:lpstr>PowerPoint Presentation</vt:lpstr>
      <vt:lpstr>Question 1    (NO CALCULATORS)</vt:lpstr>
      <vt:lpstr>PowerPoint Presentation</vt:lpstr>
      <vt:lpstr>Question 1 (Answer)</vt:lpstr>
      <vt:lpstr>Question 2    (NO CALCULATORS)</vt:lpstr>
      <vt:lpstr>PowerPoint Presentation</vt:lpstr>
      <vt:lpstr>Question 2 (Answer)</vt:lpstr>
      <vt:lpstr>Question 3    (NO CALCULATORS)</vt:lpstr>
      <vt:lpstr>PowerPoint Presentation</vt:lpstr>
      <vt:lpstr>Question 3 (Answer)</vt:lpstr>
      <vt:lpstr>Question 4    (NO CALCULATORS)</vt:lpstr>
      <vt:lpstr>PowerPoint Presentation</vt:lpstr>
      <vt:lpstr>Question 4 (Answer)</vt:lpstr>
      <vt:lpstr>Question 5    (CALCULATORS ALLOWED)</vt:lpstr>
      <vt:lpstr>PowerPoint Presentation</vt:lpstr>
      <vt:lpstr>Question 5 (Answer)</vt:lpstr>
      <vt:lpstr>Question 6    (CALCULATORS ALLOWED)</vt:lpstr>
      <vt:lpstr>PowerPoint Presentation</vt:lpstr>
      <vt:lpstr>Question 6 (Answer)</vt:lpstr>
      <vt:lpstr>Question 7    (CALCULATORS ALLOWED)</vt:lpstr>
      <vt:lpstr>PowerPoint Presentation</vt:lpstr>
      <vt:lpstr>Question 7 (Answer)</vt:lpstr>
      <vt:lpstr>PowerPoint Presentation</vt:lpstr>
      <vt:lpstr>Question 8    (CALCULATORS ALLOWED)</vt:lpstr>
      <vt:lpstr>PowerPoint Presentation</vt:lpstr>
      <vt:lpstr>Question 8 (Answer)</vt:lpstr>
      <vt:lpstr>PowerPoint Presentation</vt:lpstr>
      <vt:lpstr>Tiebreaker 1 (CALCULATORS ALLOWED)</vt:lpstr>
      <vt:lpstr>PowerPoint Presentation</vt:lpstr>
      <vt:lpstr>Question T1 (Answer)</vt:lpstr>
      <vt:lpstr>Tiebreaker 2 (CALCULATORS ALLOWED)</vt:lpstr>
      <vt:lpstr>PowerPoint Presentation</vt:lpstr>
      <vt:lpstr>Question T2 (Answer)</vt:lpstr>
      <vt:lpstr>Tiebreaker 3 (CALCULATORS ALLOWED)</vt:lpstr>
      <vt:lpstr>PowerPoint Presentation</vt:lpstr>
      <vt:lpstr>Question T3 (Answer)</vt:lpstr>
    </vt:vector>
  </TitlesOfParts>
  <Company>NKU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 O’Bryan Mathematics Contest Two-Person Speed Competition</dc:title>
  <dc:creator>Joseph Nolan</dc:creator>
  <cp:lastModifiedBy>Andrew Code</cp:lastModifiedBy>
  <cp:revision>63</cp:revision>
  <cp:lastPrinted>2016-11-16T15:29:43Z</cp:lastPrinted>
  <dcterms:created xsi:type="dcterms:W3CDTF">2015-11-12T22:01:53Z</dcterms:created>
  <dcterms:modified xsi:type="dcterms:W3CDTF">2024-11-19T17:31:26Z</dcterms:modified>
</cp:coreProperties>
</file>