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94" r:id="rId30"/>
    <p:sldId id="287" r:id="rId31"/>
    <p:sldId id="288" r:id="rId32"/>
    <p:sldId id="289" r:id="rId33"/>
    <p:sldId id="295" r:id="rId34"/>
    <p:sldId id="296" r:id="rId35"/>
    <p:sldId id="297" r:id="rId36"/>
    <p:sldId id="290" r:id="rId37"/>
    <p:sldId id="291" r:id="rId38"/>
    <p:sldId id="292" r:id="rId3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chmitt" initials="HS" lastIdx="1" clrIdx="0">
    <p:extLst>
      <p:ext uri="{19B8F6BF-5375-455C-9EA6-DF929625EA0E}">
        <p15:presenceInfo xmlns:p15="http://schemas.microsoft.com/office/powerpoint/2012/main" userId="S-1-5-21-945558151-541155741-1648912389-313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3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2.wmf"/><Relationship Id="rId2" Type="http://schemas.microsoft.com/office/2007/relationships/media" Target="../media/media1.mp3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32</a:t>
            </a:r>
            <a:r>
              <a:rPr lang="en-US" baseline="30000" dirty="0"/>
              <a:t>nd</a:t>
            </a:r>
            <a:r>
              <a:rPr lang="en-US" dirty="0"/>
              <a:t> Annual</a:t>
            </a:r>
            <a:br>
              <a:rPr lang="en-US" dirty="0"/>
            </a:br>
            <a:r>
              <a:rPr lang="en-US" dirty="0"/>
              <a:t>John O’Bryan </a:t>
            </a:r>
            <a:br>
              <a:rPr lang="en-US" dirty="0"/>
            </a:br>
            <a:r>
              <a:rPr lang="en-US" dirty="0"/>
              <a:t>Mathematics Contest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Two-Person Speed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3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/>
              <p:nvPr/>
            </p:nvSpPr>
            <p:spPr>
              <a:xfrm>
                <a:off x="1162301" y="1236196"/>
                <a:ext cx="9784593" cy="4044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:r>
                  <a:rPr lang="en-US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numerical remainder when dividing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en-US" sz="4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+31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−15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−4)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lvl="0"/>
                <a:endPara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all real numbers </a:t>
                </a:r>
                <a:r>
                  <a:rPr lang="en-US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:r>
                  <a:rPr lang="en-US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let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lvl="0"/>
                <a:endPara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01" y="1236196"/>
                <a:ext cx="9784593" cy="4044377"/>
              </a:xfrm>
              <a:prstGeom prst="rect">
                <a:avLst/>
              </a:prstGeom>
              <a:blipFill>
                <a:blip r:embed="rId5"/>
                <a:stretch>
                  <a:fillRect l="-1620" t="-2112" r="-748"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560</a:t>
            </a:r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4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/>
              <p:nvPr/>
            </p:nvSpPr>
            <p:spPr>
              <a:xfrm>
                <a:off x="855945" y="1243053"/>
                <a:ext cx="11000936" cy="3548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n-US" sz="6000" i="1" dirty="0">
                  <a:effectLst/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6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6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6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6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6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6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sz="3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				Find the value of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	</a:t>
                </a:r>
                <a:endParaRPr lang="en-US" sz="6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45" y="1243053"/>
                <a:ext cx="11000936" cy="3548023"/>
              </a:xfrm>
              <a:prstGeom prst="rect">
                <a:avLst/>
              </a:prstGeom>
              <a:blipFill>
                <a:blip r:embed="rId5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300" dirty="0"/>
              <a:t>You may use calculators beginning with the next question.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5ECD9-0D64-4349-9AA4-AEDC0DF0CDA2}"/>
              </a:ext>
            </a:extLst>
          </p:cNvPr>
          <p:cNvSpPr txBox="1"/>
          <p:nvPr/>
        </p:nvSpPr>
        <p:spPr>
          <a:xfrm>
            <a:off x="838200" y="1573491"/>
            <a:ext cx="10125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5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D0727B-C971-4CA4-81DF-7B1CC3AA65F9}"/>
              </a:ext>
            </a:extLst>
          </p:cNvPr>
          <p:cNvSpPr/>
          <p:nvPr/>
        </p:nvSpPr>
        <p:spPr>
          <a:xfrm>
            <a:off x="958788" y="1241163"/>
            <a:ext cx="10466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 sum of $5,000 is invested at an interest rate of 10% annual percentage rate. If compounded quarterly, in how many years will that sum be worth at least $24,000.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6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/>
              <p:nvPr/>
            </p:nvSpPr>
            <p:spPr>
              <a:xfrm>
                <a:off x="1408586" y="1302939"/>
                <a:ext cx="8994453" cy="3830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sum of all positive integers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such that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+32</m:t>
                        </m:r>
                      </m:e>
                    </m:d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lvl="0"/>
                <a:endPara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length of a radius of a circle whose circumference contains the same number of units as its area contains square units. </a:t>
                </a:r>
              </a:p>
              <a:p>
                <a:pPr lvl="0"/>
                <a:endPara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4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586" y="1302939"/>
                <a:ext cx="8994453" cy="3830216"/>
              </a:xfrm>
              <a:prstGeom prst="rect">
                <a:avLst/>
              </a:prstGeom>
              <a:blipFill>
                <a:blip r:embed="rId5"/>
                <a:stretch>
                  <a:fillRect l="-1355" t="-1752" b="-3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/>
              <a:t>NO CALCULATORS</a:t>
            </a:r>
            <a:r>
              <a:rPr lang="en-US" sz="3600" dirty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78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7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C2454B-D407-4A38-A8FC-59DBCD2F1930}"/>
                  </a:ext>
                </a:extLst>
              </p:cNvPr>
              <p:cNvSpPr/>
              <p:nvPr/>
            </p:nvSpPr>
            <p:spPr>
              <a:xfrm>
                <a:off x="1784437" y="1323141"/>
                <a:ext cx="8646824" cy="2618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4000" dirty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/>
                  <a:t> and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4000" dirty="0"/>
                  <a:t> be positive integers where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4000" dirty="0"/>
                  <a:t>. Find the number of distinct ordered pairs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4000" dirty="0"/>
                  <a:t>) that exist such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rad>
                    <m:r>
                      <a:rPr lang="en-US" sz="4000" i="1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C2454B-D407-4A38-A8FC-59DBCD2F19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37" y="1323141"/>
                <a:ext cx="8646824" cy="2618666"/>
              </a:xfrm>
              <a:prstGeom prst="rect">
                <a:avLst/>
              </a:prstGeom>
              <a:blipFill>
                <a:blip r:embed="rId5"/>
                <a:stretch>
                  <a:fillRect l="-2539" t="-4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(Answer)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2425" y="1690688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Please remain in your seats until totals have been verified, as ties among the top three positions would be broken with tie-breaker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8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D7D47F-BA93-4E80-9549-2BB4EE96542C}"/>
              </a:ext>
            </a:extLst>
          </p:cNvPr>
          <p:cNvSpPr/>
          <p:nvPr/>
        </p:nvSpPr>
        <p:spPr>
          <a:xfrm>
            <a:off x="995706" y="1343319"/>
            <a:ext cx="104667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Let the volume of a cone with its height equal to its radius be 576π. The area of its base is </a:t>
            </a:r>
            <a:r>
              <a:rPr lang="en-US" sz="3600" i="1" dirty="0"/>
              <a:t>k</a:t>
            </a:r>
            <a:r>
              <a:rPr lang="en-US" sz="3600" dirty="0"/>
              <a:t>π. 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Let the diagonal of a cube be of length 15. The area of one of its sides is </a:t>
            </a:r>
            <a:r>
              <a:rPr lang="en-US" sz="3600" i="1" dirty="0"/>
              <a:t>j</a:t>
            </a:r>
            <a:r>
              <a:rPr lang="en-US" sz="3600" dirty="0"/>
              <a:t>. 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Find the product </a:t>
            </a:r>
            <a:r>
              <a:rPr lang="en-US" sz="3600" i="1" dirty="0" err="1"/>
              <a:t>jk</a:t>
            </a:r>
            <a:r>
              <a:rPr lang="en-US" sz="3600" dirty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10800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/>
              <a:t>This ends the competition unless there are ties; please remain while proctors total the scores. </a:t>
            </a:r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82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a timer example: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1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37AF36-066D-46ED-AF31-4702D3404AD2}"/>
              </a:ext>
            </a:extLst>
          </p:cNvPr>
          <p:cNvSpPr/>
          <p:nvPr/>
        </p:nvSpPr>
        <p:spPr>
          <a:xfrm>
            <a:off x="753240" y="1135134"/>
            <a:ext cx="10709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integer such that 7 ≤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21, find the sum of all distinct values for i such that 441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square of an integer.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210</a:t>
            </a:r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2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F54747D-2D26-4956-9B91-A95D455D4210}"/>
              </a:ext>
            </a:extLst>
          </p:cNvPr>
          <p:cNvSpPr/>
          <p:nvPr/>
        </p:nvSpPr>
        <p:spPr>
          <a:xfrm>
            <a:off x="1232651" y="1772521"/>
            <a:ext cx="93584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Find the value of                 .  </a:t>
            </a: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 your answer as an exact decimal. </a:t>
            </a: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8216AA3-795F-4B5B-8059-1F3F2D80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3A7B142-B2F6-47DA-BE8C-0784C8BD8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58885"/>
              </p:ext>
            </p:extLst>
          </p:nvPr>
        </p:nvGraphicFramePr>
        <p:xfrm>
          <a:off x="4572000" y="1571625"/>
          <a:ext cx="1781175" cy="106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850680" imgH="507960" progId="Equation.DSMT4">
                  <p:embed/>
                </p:oleObj>
              </mc:Choice>
              <mc:Fallback>
                <p:oleObj name="Equation" r:id="rId6" imgW="85068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71625"/>
                        <a:ext cx="1781175" cy="1066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0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809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22.5</a:t>
            </a:r>
          </a:p>
        </p:txBody>
      </p:sp>
    </p:spTree>
    <p:extLst>
      <p:ext uri="{BB962C8B-B14F-4D97-AF65-F5344CB8AC3E}">
        <p14:creationId xmlns:p14="http://schemas.microsoft.com/office/powerpoint/2010/main" val="3452890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3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54747D-2D26-4956-9B91-A95D455D4210}"/>
                  </a:ext>
                </a:extLst>
              </p:cNvPr>
              <p:cNvSpPr/>
              <p:nvPr/>
            </p:nvSpPr>
            <p:spPr>
              <a:xfrm>
                <a:off x="1232651" y="1772521"/>
                <a:ext cx="9358409" cy="1212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Find the sum of the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−36=0</m:t>
                    </m:r>
                  </m:oMath>
                </a14:m>
                <a:r>
                  <a:rPr lang="en-US" sz="3600" dirty="0"/>
                  <a:t>.</a:t>
                </a:r>
                <a:endParaRPr lang="en-US" sz="96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54747D-2D26-4956-9B91-A95D455D4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651" y="1772521"/>
                <a:ext cx="9358409" cy="1212896"/>
              </a:xfrm>
              <a:prstGeom prst="rect">
                <a:avLst/>
              </a:prstGeom>
              <a:blipFill>
                <a:blip r:embed="rId5"/>
                <a:stretch>
                  <a:fillRect l="-1954" t="-8040" b="-18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ea typeface="Batang" panose="02030600000101010101" pitchFamily="18" charset="-127"/>
                <a:cs typeface="Calibri" panose="020F0502020204030204" pitchFamily="34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1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/>
              <p:nvPr/>
            </p:nvSpPr>
            <p:spPr>
              <a:xfrm>
                <a:off x="1134176" y="1166842"/>
                <a:ext cx="9465762" cy="222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sSup>
                      <m:sSup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0"/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5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176" y="1166842"/>
                <a:ext cx="9465762" cy="2222147"/>
              </a:xfrm>
              <a:prstGeom prst="rect">
                <a:avLst/>
              </a:prstGeom>
              <a:blipFill>
                <a:blip r:embed="rId5"/>
                <a:stretch>
                  <a:fillRect l="-1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252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2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/>
              <p:nvPr/>
            </p:nvSpPr>
            <p:spPr>
              <a:xfrm>
                <a:off x="807874" y="1387034"/>
                <a:ext cx="10349804" cy="2411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 ellipse has an equation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−4)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256</m:t>
                        </m:r>
                      </m:den>
                    </m:f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+3)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361</m:t>
                        </m:r>
                      </m:den>
                    </m:f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lvl="0"/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area of this ellipse can be expressed in the form of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74" y="1387034"/>
                <a:ext cx="10349804" cy="2411750"/>
              </a:xfrm>
              <a:prstGeom prst="rect">
                <a:avLst/>
              </a:prstGeom>
              <a:blipFill>
                <a:blip r:embed="rId5"/>
                <a:stretch>
                  <a:fillRect l="-1827" r="-1532" b="-8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1216</a:t>
            </a:r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692</Words>
  <Application>Microsoft Office PowerPoint</Application>
  <PresentationFormat>Widescreen</PresentationFormat>
  <Paragraphs>90</Paragraphs>
  <Slides>38</Slides>
  <Notes>0</Notes>
  <HiddenSlides>0</HiddenSlides>
  <MMClips>12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32nd Annual 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PowerPoint Presentation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  <vt:lpstr>Tiebreaker 3 (CALCULATORS ALLOWED)</vt:lpstr>
      <vt:lpstr>PowerPoint Presentation</vt:lpstr>
      <vt:lpstr>Question T3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Andrew Code</cp:lastModifiedBy>
  <cp:revision>63</cp:revision>
  <cp:lastPrinted>2016-11-16T15:29:43Z</cp:lastPrinted>
  <dcterms:created xsi:type="dcterms:W3CDTF">2015-11-12T22:01:53Z</dcterms:created>
  <dcterms:modified xsi:type="dcterms:W3CDTF">2024-11-19T17:31:26Z</dcterms:modified>
</cp:coreProperties>
</file>